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Nunito"/>
      <p:bold r:id="rId42"/>
      <p:boldItalic r:id="rId43"/>
    </p:embeddedFont>
    <p:embeddedFont>
      <p:font typeface="Fira Sans"/>
      <p:regular r:id="rId44"/>
      <p:bold r:id="rId45"/>
      <p:italic r:id="rId46"/>
      <p:boldItalic r:id="rId47"/>
    </p:embeddedFont>
    <p:embeddedFont>
      <p:font typeface="Fira Sans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Nunito-bold.fntdata"/><Relationship Id="rId41" Type="http://schemas.openxmlformats.org/officeDocument/2006/relationships/slide" Target="slides/slide35.xml"/><Relationship Id="rId44" Type="http://schemas.openxmlformats.org/officeDocument/2006/relationships/font" Target="fonts/FiraSans-regular.fntdata"/><Relationship Id="rId43" Type="http://schemas.openxmlformats.org/officeDocument/2006/relationships/font" Target="fonts/Nunito-boldItalic.fntdata"/><Relationship Id="rId46" Type="http://schemas.openxmlformats.org/officeDocument/2006/relationships/font" Target="fonts/FiraSans-italic.fntdata"/><Relationship Id="rId45" Type="http://schemas.openxmlformats.org/officeDocument/2006/relationships/font" Target="fonts/Fira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Light-regular.fntdata"/><Relationship Id="rId47" Type="http://schemas.openxmlformats.org/officeDocument/2006/relationships/font" Target="fonts/FiraSans-boldItalic.fntdata"/><Relationship Id="rId49" Type="http://schemas.openxmlformats.org/officeDocument/2006/relationships/font" Target="fonts/FiraSans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Light-boldItalic.fntdata"/><Relationship Id="rId50" Type="http://schemas.openxmlformats.org/officeDocument/2006/relationships/font" Target="fonts/FiraSans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f9622b31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TUESDAY MARCH 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Ahmad: 21-25, 33-35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Neeti: 1-9, 29-32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Sara: 19-20, 24-28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Sohan: 10-18</a:t>
            </a:r>
            <a:endParaRPr/>
          </a:p>
        </p:txBody>
      </p:sp>
      <p:sp>
        <p:nvSpPr>
          <p:cNvPr id="127" name="Google Shape;127;g1ef9622b31b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3e073a8b0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e3e073a8b0_1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3e073a8b0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e3e073a8b0_1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3e073a8b0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e3e073a8b0_1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3e073a8b0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e3e073a8b0_1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3e073a8b0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e3e073a8b0_1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3e073a8b0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e3e073a8b0_1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3e073a8b0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e3e073a8b0_1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3e073a8b0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e3e073a8b0_1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3e073a8b0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e3e073a8b0_1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927c2d2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d927c2d2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0eb1438e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10eb1438e8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927c2d2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d927c2d21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a540fb26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1a540fb26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a540fb26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1a540fb26b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927c2d2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d927c2d21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7da71fb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37da71fb2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927c2d2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d927c2d21a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3e073a8b0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e3e073a8b0_1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3e073a8b0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e3e073a8b0_1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e7e00be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3e7e00be5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3e073a8b0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e3e073a8b0_1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0eb1438e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10eb1438e8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3e073a8b0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e3e073a8b0_1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e7e00be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3e7e00be59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e7e00be5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3e7e00be59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a540fb26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1a540fb26b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a540fb26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1a540fb26b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ef9622b31b_4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ef9622b31b_4_3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3e073a8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e3e073a8b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3e073a8b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e3e073a8b0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3e073a8b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e3e073a8b0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3e073a8b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e3e073a8b0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3e073a8b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e3e073a8b0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3e073a8b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e3e073a8b0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xDssALmd9zhNw_AeVA0Z5rdRWKq0iAnT/view" TargetMode="External"/><Relationship Id="rId5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420942">
            <a:off x="-1136714" y="-1123577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-70890" y="2916951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4936489" y="-1854253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-6041414">
            <a:off x="7025363" y="2534114"/>
            <a:ext cx="1602604" cy="1602604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>
            <a:off x="4163788" y="262464"/>
            <a:ext cx="744495" cy="744495"/>
          </a:xfrm>
          <a:custGeom>
            <a:rect b="b" l="l" r="r" t="t"/>
            <a:pathLst>
              <a:path extrusionOk="0" h="1488989" w="1488989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5" name="Google Shape;135;p25"/>
          <p:cNvGrpSpPr/>
          <p:nvPr/>
        </p:nvGrpSpPr>
        <p:grpSpPr>
          <a:xfrm>
            <a:off x="1799875" y="1232612"/>
            <a:ext cx="5472338" cy="3851723"/>
            <a:chOff x="-67" y="12141"/>
            <a:chExt cx="14592900" cy="10120135"/>
          </a:xfrm>
        </p:grpSpPr>
        <p:sp>
          <p:nvSpPr>
            <p:cNvPr id="136" name="Google Shape;136;p25"/>
            <p:cNvSpPr txBox="1"/>
            <p:nvPr/>
          </p:nvSpPr>
          <p:spPr>
            <a:xfrm>
              <a:off x="-67" y="12141"/>
              <a:ext cx="14592900" cy="60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Senior Design Project: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Cognitive Assistance with LiDAR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Localization (C-ALL)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Milestone 4 Demo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1782400" y="7632975"/>
              <a:ext cx="11124900" cy="24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Ahmad Shah,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Neeti Mistry, Sara Gaber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&amp; Sohan Chatterjee</a:t>
              </a:r>
              <a:endParaRPr b="1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8" name="Google Shape;138;p25"/>
          <p:cNvSpPr/>
          <p:nvPr/>
        </p:nvSpPr>
        <p:spPr>
          <a:xfrm flipH="1" rot="3211846">
            <a:off x="911202" y="1340334"/>
            <a:ext cx="461041" cy="734993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4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34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4"/>
          <p:cNvSpPr txBox="1"/>
          <p:nvPr/>
        </p:nvSpPr>
        <p:spPr>
          <a:xfrm>
            <a:off x="1242150" y="2967063"/>
            <a:ext cx="6659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Cases</a:t>
            </a:r>
            <a:endParaRPr sz="4400"/>
          </a:p>
        </p:txBody>
      </p:sp>
      <p:sp>
        <p:nvSpPr>
          <p:cNvPr id="216" name="Google Shape;216;p34"/>
          <p:cNvSpPr txBox="1"/>
          <p:nvPr/>
        </p:nvSpPr>
        <p:spPr>
          <a:xfrm>
            <a:off x="1806000" y="3890125"/>
            <a:ext cx="553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Mapping of requirements to use cases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5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35"/>
          <p:cNvSpPr txBox="1"/>
          <p:nvPr/>
        </p:nvSpPr>
        <p:spPr>
          <a:xfrm>
            <a:off x="1269750" y="22767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Table of Use Cases</a:t>
            </a:r>
            <a:endParaRPr sz="3600"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4">
            <a:alphaModFix/>
          </a:blip>
          <a:srcRect b="18710" l="37394" r="14920" t="13202"/>
          <a:stretch/>
        </p:blipFill>
        <p:spPr>
          <a:xfrm>
            <a:off x="2207825" y="839450"/>
            <a:ext cx="4728351" cy="4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6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36"/>
          <p:cNvSpPr txBox="1"/>
          <p:nvPr/>
        </p:nvSpPr>
        <p:spPr>
          <a:xfrm>
            <a:off x="1269750" y="35452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 Diagram</a:t>
            </a:r>
            <a:endParaRPr sz="3600"/>
          </a:p>
        </p:txBody>
      </p:sp>
      <p:pic>
        <p:nvPicPr>
          <p:cNvPr id="232" name="Google Shape;232;p36" title="ucDiagram v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250" y="1001026"/>
            <a:ext cx="3337525" cy="3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7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7"/>
          <p:cNvSpPr/>
          <p:nvPr/>
        </p:nvSpPr>
        <p:spPr>
          <a:xfrm>
            <a:off x="6867900" y="4667303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37"/>
          <p:cNvSpPr txBox="1"/>
          <p:nvPr/>
        </p:nvSpPr>
        <p:spPr>
          <a:xfrm>
            <a:off x="939300" y="2801625"/>
            <a:ext cx="726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New </a:t>
            </a: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 and Corresponding Activity Diagram</a:t>
            </a:r>
            <a:endParaRPr sz="4000"/>
          </a:p>
        </p:txBody>
      </p:sp>
      <p:sp>
        <p:nvSpPr>
          <p:cNvPr id="242" name="Google Shape;242;p37"/>
          <p:cNvSpPr txBox="1"/>
          <p:nvPr/>
        </p:nvSpPr>
        <p:spPr>
          <a:xfrm>
            <a:off x="1884750" y="4227063"/>
            <a:ext cx="537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New use case for making software updates and corresponding activity diagram added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3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38"/>
          <p:cNvSpPr txBox="1"/>
          <p:nvPr/>
        </p:nvSpPr>
        <p:spPr>
          <a:xfrm>
            <a:off x="1269750" y="227649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</a:t>
            </a:r>
            <a:endParaRPr sz="3600"/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4">
            <a:alphaModFix/>
          </a:blip>
          <a:srcRect b="22398" l="41887" r="19016" t="19918"/>
          <a:stretch/>
        </p:blipFill>
        <p:spPr>
          <a:xfrm>
            <a:off x="2340950" y="885700"/>
            <a:ext cx="44621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3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39"/>
          <p:cNvSpPr txBox="1"/>
          <p:nvPr/>
        </p:nvSpPr>
        <p:spPr>
          <a:xfrm>
            <a:off x="1269750" y="156300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Activity Diagram</a:t>
            </a:r>
            <a:endParaRPr sz="3600"/>
          </a:p>
        </p:txBody>
      </p:sp>
      <p:pic>
        <p:nvPicPr>
          <p:cNvPr id="258" name="Google Shape;258;p39" title="UC5 Activity Diagram.png"/>
          <p:cNvPicPr preferRelativeResize="0"/>
          <p:nvPr/>
        </p:nvPicPr>
        <p:blipFill rotWithShape="1">
          <a:blip r:embed="rId4">
            <a:alphaModFix/>
          </a:blip>
          <a:srcRect b="2369" l="0" r="0" t="3219"/>
          <a:stretch/>
        </p:blipFill>
        <p:spPr>
          <a:xfrm>
            <a:off x="2806075" y="804975"/>
            <a:ext cx="3531825" cy="42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40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40"/>
          <p:cNvSpPr/>
          <p:nvPr/>
        </p:nvSpPr>
        <p:spPr>
          <a:xfrm>
            <a:off x="6867900" y="4667303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40"/>
          <p:cNvSpPr txBox="1"/>
          <p:nvPr/>
        </p:nvSpPr>
        <p:spPr>
          <a:xfrm>
            <a:off x="939300" y="3077713"/>
            <a:ext cx="726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Class Diagram and CRC Cards</a:t>
            </a:r>
            <a:endParaRPr sz="4000"/>
          </a:p>
        </p:txBody>
      </p:sp>
      <p:sp>
        <p:nvSpPr>
          <p:cNvPr id="268" name="Google Shape;268;p40"/>
          <p:cNvSpPr txBox="1"/>
          <p:nvPr/>
        </p:nvSpPr>
        <p:spPr>
          <a:xfrm>
            <a:off x="1884750" y="3969428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Review of class diagram and CRC Cards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4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41"/>
          <p:cNvSpPr txBox="1"/>
          <p:nvPr/>
        </p:nvSpPr>
        <p:spPr>
          <a:xfrm>
            <a:off x="1269750" y="199450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Class Diagram</a:t>
            </a:r>
            <a:endParaRPr sz="3600"/>
          </a:p>
        </p:txBody>
      </p:sp>
      <p:sp>
        <p:nvSpPr>
          <p:cNvPr id="276" name="Google Shape;276;p41"/>
          <p:cNvSpPr txBox="1"/>
          <p:nvPr/>
        </p:nvSpPr>
        <p:spPr>
          <a:xfrm>
            <a:off x="329325" y="1127375"/>
            <a:ext cx="3465600" cy="3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Noteworthy Changes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Classes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call_BluetoothService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call_BLEServer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call_NumberReceiverService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call_ObstacleAvoidanceController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Altered Classes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call_ARWrapper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call_RaspberryPi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Removed Classes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call_MotorControl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41" title="classDiagram v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300" y="837925"/>
            <a:ext cx="4997323" cy="42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42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42"/>
          <p:cNvSpPr txBox="1"/>
          <p:nvPr/>
        </p:nvSpPr>
        <p:spPr>
          <a:xfrm>
            <a:off x="1269750" y="329350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CRC Cards</a:t>
            </a:r>
            <a:endParaRPr sz="36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85" name="Google Shape;285;p42" title="CRC v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6335"/>
            <a:ext cx="8839204" cy="357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43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43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43"/>
          <p:cNvSpPr txBox="1"/>
          <p:nvPr/>
        </p:nvSpPr>
        <p:spPr>
          <a:xfrm>
            <a:off x="1242150" y="2981625"/>
            <a:ext cx="6659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UML Diagram Updates</a:t>
            </a:r>
            <a:endParaRPr sz="5300"/>
          </a:p>
        </p:txBody>
      </p:sp>
      <p:sp>
        <p:nvSpPr>
          <p:cNvPr id="295" name="Google Shape;295;p43"/>
          <p:cNvSpPr txBox="1"/>
          <p:nvPr/>
        </p:nvSpPr>
        <p:spPr>
          <a:xfrm>
            <a:off x="2040000" y="4008238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Updates to any UML diagrams that were made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26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6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5500"/>
          </a:p>
        </p:txBody>
      </p:sp>
      <p:sp>
        <p:nvSpPr>
          <p:cNvPr id="148" name="Google Shape;148;p26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Brief overview and summary of project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/>
          <p:nvPr/>
        </p:nvSpPr>
        <p:spPr>
          <a:xfrm>
            <a:off x="-4501285" y="-314069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44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44"/>
          <p:cNvSpPr txBox="1"/>
          <p:nvPr/>
        </p:nvSpPr>
        <p:spPr>
          <a:xfrm>
            <a:off x="1269750" y="354524"/>
            <a:ext cx="660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Deployment </a:t>
            </a:r>
            <a:r>
              <a:rPr lang="en" sz="33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Architecture Diagram</a:t>
            </a:r>
            <a:endParaRPr sz="3300"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25" y="1126510"/>
            <a:ext cx="7658759" cy="379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5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45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45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45"/>
          <p:cNvSpPr txBox="1"/>
          <p:nvPr/>
        </p:nvSpPr>
        <p:spPr>
          <a:xfrm>
            <a:off x="1242150" y="2882463"/>
            <a:ext cx="665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Working Prototype Demos</a:t>
            </a:r>
            <a:endParaRPr sz="4500"/>
          </a:p>
        </p:txBody>
      </p:sp>
      <p:sp>
        <p:nvSpPr>
          <p:cNvPr id="313" name="Google Shape;313;p45"/>
          <p:cNvSpPr txBox="1"/>
          <p:nvPr/>
        </p:nvSpPr>
        <p:spPr>
          <a:xfrm>
            <a:off x="1884750" y="3985150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Current status of the project implementation and testing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46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46"/>
          <p:cNvSpPr txBox="1"/>
          <p:nvPr/>
        </p:nvSpPr>
        <p:spPr>
          <a:xfrm>
            <a:off x="1269750" y="28667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Working Prototype Demos</a:t>
            </a:r>
            <a:endParaRPr sz="4200"/>
          </a:p>
        </p:txBody>
      </p:sp>
      <p:pic>
        <p:nvPicPr>
          <p:cNvPr id="321" name="Google Shape;321;p46" title="IMG_579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576" y="1098799"/>
            <a:ext cx="2196859" cy="39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47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47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47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Versioning Logic</a:t>
            </a:r>
            <a:endParaRPr sz="5500"/>
          </a:p>
        </p:txBody>
      </p:sp>
      <p:sp>
        <p:nvSpPr>
          <p:cNvPr id="331" name="Google Shape;331;p47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Show depots of generated versions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4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48"/>
          <p:cNvSpPr txBox="1"/>
          <p:nvPr/>
        </p:nvSpPr>
        <p:spPr>
          <a:xfrm>
            <a:off x="421800" y="1603000"/>
            <a:ext cx="83004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Prerequisites: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Apple Developer Membership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General Steps: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Upload Build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TestFlight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 internal testers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Obtain Feedback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Publish on App Store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Devops: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TestFlight has its own CI/CD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system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1269750" y="4242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Versioning Logic</a:t>
            </a:r>
            <a:endParaRPr sz="4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4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49"/>
          <p:cNvSpPr txBox="1"/>
          <p:nvPr/>
        </p:nvSpPr>
        <p:spPr>
          <a:xfrm>
            <a:off x="421800" y="1274125"/>
            <a:ext cx="83004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Upload Build to TestFlight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Upload to App Store Connect (Distribution Files)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Adding Test Details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Adding Test Information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Distribution Files Will Be Tracked Using GitHub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distribution will be versioned as follows: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Major.Minor.Change (Github Hash)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■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Major (X.0.0): Significant changes that may introduce breaking changes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■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Minor (X.Y.0): New features that are backward-compatible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■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Change (X.Y.Z): Small patches, Bug Fixes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49"/>
          <p:cNvSpPr txBox="1"/>
          <p:nvPr/>
        </p:nvSpPr>
        <p:spPr>
          <a:xfrm>
            <a:off x="1269750" y="2953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Versioning Logic</a:t>
            </a:r>
            <a:endParaRPr sz="4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0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50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50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50"/>
          <p:cNvSpPr txBox="1"/>
          <p:nvPr/>
        </p:nvSpPr>
        <p:spPr>
          <a:xfrm>
            <a:off x="1242150" y="2882463"/>
            <a:ext cx="665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Issue Tracking System</a:t>
            </a:r>
            <a:endParaRPr sz="5100"/>
          </a:p>
        </p:txBody>
      </p:sp>
      <p:sp>
        <p:nvSpPr>
          <p:cNvPr id="357" name="Google Shape;357;p50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Tracking issues and tasks on Jira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/>
          <p:nvPr/>
        </p:nvSpPr>
        <p:spPr>
          <a:xfrm>
            <a:off x="-4557985" y="-32104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5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51"/>
          <p:cNvSpPr txBox="1"/>
          <p:nvPr/>
        </p:nvSpPr>
        <p:spPr>
          <a:xfrm>
            <a:off x="1269750" y="288749"/>
            <a:ext cx="66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Issue Tracking System (Jira)</a:t>
            </a:r>
            <a:endParaRPr sz="4000"/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850" y="1036012"/>
            <a:ext cx="6318300" cy="394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/>
          <p:nvPr/>
        </p:nvSpPr>
        <p:spPr>
          <a:xfrm>
            <a:off x="-4557985" y="-32104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52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52"/>
          <p:cNvSpPr txBox="1"/>
          <p:nvPr/>
        </p:nvSpPr>
        <p:spPr>
          <a:xfrm>
            <a:off x="1269750" y="288749"/>
            <a:ext cx="66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Issue Tracking System (Jira)</a:t>
            </a:r>
            <a:endParaRPr sz="4000"/>
          </a:p>
        </p:txBody>
      </p:sp>
      <p:pic>
        <p:nvPicPr>
          <p:cNvPr id="373" name="Google Shape;3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850" y="1053687"/>
            <a:ext cx="6318300" cy="394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53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53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53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Manual</a:t>
            </a:r>
            <a:endParaRPr sz="5500"/>
          </a:p>
        </p:txBody>
      </p:sp>
      <p:sp>
        <p:nvSpPr>
          <p:cNvPr id="383" name="Google Shape;383;p53"/>
          <p:cNvSpPr txBox="1"/>
          <p:nvPr/>
        </p:nvSpPr>
        <p:spPr>
          <a:xfrm>
            <a:off x="2040000" y="3935513"/>
            <a:ext cx="5064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Developing a 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comprehensive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user manual as additional documentation for our device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7"/>
          <p:cNvSpPr txBox="1"/>
          <p:nvPr/>
        </p:nvSpPr>
        <p:spPr>
          <a:xfrm>
            <a:off x="421800" y="1181100"/>
            <a:ext cx="8300400" cy="3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Develop an affordable, real-time navigation system for visually impaired individuals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Utilizing LiDAR technology integrated into newer iPhone Pro models for real-time navigation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Technology Stack: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LiDAR, Swift, Geographical ARKit, Bluetooth,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Raspberry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Pi, Mobile Application (iOS), SolidWorks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Key Features:</a:t>
            </a:r>
            <a:endParaRPr b="1"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Real-time obstacle detection and path guidance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Integration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between hardware and software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Mapping and navigation on sidewalks rather than roads for improved pedestrian safety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Impact: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Enhancing mobility, independence, and accessibility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●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Started hardware implementation this semester and assembling initial components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Continuing development on codebase, refining obstacle detection and path guidance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4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54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54"/>
          <p:cNvSpPr txBox="1"/>
          <p:nvPr/>
        </p:nvSpPr>
        <p:spPr>
          <a:xfrm>
            <a:off x="491000" y="1136850"/>
            <a:ext cx="83004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User Manual was created to:</a:t>
            </a:r>
            <a:endParaRPr b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Guide Users – Provide clear instructions on setting up and using the C-ALL system effectively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Enhance User Experience – Reduce confusion and streamline system interactions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Support Troubleshooting – Offer solutions for common issues, ensuring smooth operation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Enable System Updates – Educate users on maintaining and updating the system for optimal performance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Setup Instructions</a:t>
            </a:r>
            <a:endParaRPr b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Power on the device &amp; connect via Bluetooth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Follow on-screen steps to calibrate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Software Updates</a:t>
            </a:r>
            <a:endParaRPr b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System notifies user of updates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Requires internet &amp; restart after installation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Maintenance</a:t>
            </a:r>
            <a:r>
              <a:rPr b="1"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&amp; Troubleshooting</a:t>
            </a:r>
            <a:endParaRPr b="1"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Reconnect Bluetooth if disconnected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Recalibrate</a:t>
            </a: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for accurate feedback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Restart system if issues persist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54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Manual</a:t>
            </a:r>
            <a:endParaRPr sz="4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55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55"/>
          <p:cNvSpPr txBox="1"/>
          <p:nvPr/>
        </p:nvSpPr>
        <p:spPr>
          <a:xfrm>
            <a:off x="1269750" y="2045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Manual</a:t>
            </a:r>
            <a:endParaRPr sz="4500"/>
          </a:p>
        </p:txBody>
      </p:sp>
      <p:pic>
        <p:nvPicPr>
          <p:cNvPr id="399" name="Google Shape;399;p55"/>
          <p:cNvPicPr preferRelativeResize="0"/>
          <p:nvPr/>
        </p:nvPicPr>
        <p:blipFill rotWithShape="1">
          <a:blip r:embed="rId4">
            <a:alphaModFix/>
          </a:blip>
          <a:srcRect b="13922" l="28259" r="27824" t="7903"/>
          <a:stretch/>
        </p:blipFill>
        <p:spPr>
          <a:xfrm>
            <a:off x="1636950" y="897300"/>
            <a:ext cx="2724101" cy="303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5"/>
          <p:cNvPicPr preferRelativeResize="0"/>
          <p:nvPr/>
        </p:nvPicPr>
        <p:blipFill rotWithShape="1">
          <a:blip r:embed="rId5">
            <a:alphaModFix/>
          </a:blip>
          <a:srcRect b="58835" l="27849" r="28905" t="30092"/>
          <a:stretch/>
        </p:blipFill>
        <p:spPr>
          <a:xfrm>
            <a:off x="1487052" y="4040990"/>
            <a:ext cx="6169902" cy="98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 rotWithShape="1">
          <a:blip r:embed="rId6">
            <a:alphaModFix/>
          </a:blip>
          <a:srcRect b="19708" l="27882" r="29154" t="10943"/>
          <a:stretch/>
        </p:blipFill>
        <p:spPr>
          <a:xfrm>
            <a:off x="4491293" y="897300"/>
            <a:ext cx="3004058" cy="303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56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56"/>
          <p:cNvSpPr txBox="1"/>
          <p:nvPr/>
        </p:nvSpPr>
        <p:spPr>
          <a:xfrm>
            <a:off x="1269750" y="2045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Manual</a:t>
            </a:r>
            <a:endParaRPr sz="4500"/>
          </a:p>
        </p:txBody>
      </p:sp>
      <p:pic>
        <p:nvPicPr>
          <p:cNvPr id="409" name="Google Shape;409;p56"/>
          <p:cNvPicPr preferRelativeResize="0"/>
          <p:nvPr/>
        </p:nvPicPr>
        <p:blipFill rotWithShape="1">
          <a:blip r:embed="rId4">
            <a:alphaModFix/>
          </a:blip>
          <a:srcRect b="20307" l="27116" r="28018" t="8513"/>
          <a:stretch/>
        </p:blipFill>
        <p:spPr>
          <a:xfrm>
            <a:off x="2522875" y="966500"/>
            <a:ext cx="4098258" cy="40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7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57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57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57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Next Steps</a:t>
            </a:r>
            <a:endParaRPr sz="5500"/>
          </a:p>
        </p:txBody>
      </p:sp>
      <p:sp>
        <p:nvSpPr>
          <p:cNvPr id="419" name="Google Shape;419;p57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the Team Plans to Focus on Next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5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58"/>
          <p:cNvSpPr txBox="1"/>
          <p:nvPr/>
        </p:nvSpPr>
        <p:spPr>
          <a:xfrm>
            <a:off x="363150" y="1047225"/>
            <a:ext cx="84177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Conduct Usability Testing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Gather feedback from visually impaired users to refine functionality and accessibility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Finish </a:t>
            </a: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Implementing</a:t>
            </a: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Versioning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Ensure smooth software updates and maintain compatibility across future iterations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Complete User Manual Documentation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Finalize instructions for set-up, operation, and troubleshooting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Refinements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Improve hardware integration, fine-tune LiDAR processing, and enhance system responsiveness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1269750" y="2949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Next Steps</a:t>
            </a:r>
            <a:endParaRPr sz="4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/>
          <p:nvPr/>
        </p:nvSpPr>
        <p:spPr>
          <a:xfrm rot="-9674865">
            <a:off x="-1620315" y="3250632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59"/>
          <p:cNvSpPr/>
          <p:nvPr/>
        </p:nvSpPr>
        <p:spPr>
          <a:xfrm rot="2804813">
            <a:off x="5762848" y="-1475827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59"/>
          <p:cNvSpPr/>
          <p:nvPr/>
        </p:nvSpPr>
        <p:spPr>
          <a:xfrm rot="-2573714">
            <a:off x="6591349" y="2755055"/>
            <a:ext cx="2155126" cy="4114800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59"/>
          <p:cNvSpPr/>
          <p:nvPr/>
        </p:nvSpPr>
        <p:spPr>
          <a:xfrm>
            <a:off x="740850" y="317267"/>
            <a:ext cx="1811290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59"/>
          <p:cNvSpPr/>
          <p:nvPr/>
        </p:nvSpPr>
        <p:spPr>
          <a:xfrm>
            <a:off x="514350" y="3732451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59"/>
          <p:cNvSpPr/>
          <p:nvPr/>
        </p:nvSpPr>
        <p:spPr>
          <a:xfrm rot="-8467240">
            <a:off x="6304118" y="439490"/>
            <a:ext cx="611174" cy="1183612"/>
          </a:xfrm>
          <a:custGeom>
            <a:rect b="b" l="l" r="r" t="t"/>
            <a:pathLst>
              <a:path extrusionOk="0" h="2367223" w="1222348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59"/>
          <p:cNvSpPr/>
          <p:nvPr/>
        </p:nvSpPr>
        <p:spPr>
          <a:xfrm>
            <a:off x="2964077" y="4298105"/>
            <a:ext cx="1028700" cy="1028700"/>
          </a:xfrm>
          <a:custGeom>
            <a:rect b="b" l="l" r="r" t="t"/>
            <a:pathLst>
              <a:path extrusionOk="0"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9" name="Google Shape;439;p59"/>
          <p:cNvGrpSpPr/>
          <p:nvPr/>
        </p:nvGrpSpPr>
        <p:grpSpPr>
          <a:xfrm>
            <a:off x="3021309" y="2040157"/>
            <a:ext cx="3101400" cy="1063191"/>
            <a:chOff x="0" y="-133350"/>
            <a:chExt cx="8270400" cy="2835176"/>
          </a:xfrm>
        </p:grpSpPr>
        <p:sp>
          <p:nvSpPr>
            <p:cNvPr id="440" name="Google Shape;440;p59"/>
            <p:cNvSpPr txBox="1"/>
            <p:nvPr/>
          </p:nvSpPr>
          <p:spPr>
            <a:xfrm>
              <a:off x="0" y="-133350"/>
              <a:ext cx="82704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Thank you!</a:t>
              </a:r>
              <a:endParaRPr sz="800"/>
            </a:p>
          </p:txBody>
        </p:sp>
        <p:sp>
          <p:nvSpPr>
            <p:cNvPr id="441" name="Google Shape;441;p59"/>
            <p:cNvSpPr txBox="1"/>
            <p:nvPr/>
          </p:nvSpPr>
          <p:spPr>
            <a:xfrm>
              <a:off x="0" y="2168126"/>
              <a:ext cx="82704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Any Questions?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8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8"/>
          <p:cNvSpPr txBox="1"/>
          <p:nvPr/>
        </p:nvSpPr>
        <p:spPr>
          <a:xfrm>
            <a:off x="1242150" y="2981625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List of Requirements</a:t>
            </a:r>
            <a:endParaRPr sz="5500"/>
          </a:p>
        </p:txBody>
      </p:sp>
      <p:sp>
        <p:nvSpPr>
          <p:cNvPr id="166" name="Google Shape;166;p28"/>
          <p:cNvSpPr txBox="1"/>
          <p:nvPr/>
        </p:nvSpPr>
        <p:spPr>
          <a:xfrm>
            <a:off x="2040000" y="4008238"/>
            <a:ext cx="5064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Review list of requirements of your project,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 new changes were made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9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Requirements</a:t>
            </a:r>
            <a:endParaRPr sz="4500"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4">
            <a:alphaModFix/>
          </a:blip>
          <a:srcRect b="12242" l="32450" r="32596" t="69487"/>
          <a:stretch/>
        </p:blipFill>
        <p:spPr>
          <a:xfrm>
            <a:off x="940438" y="1782025"/>
            <a:ext cx="7263124" cy="23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3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30"/>
          <p:cNvSpPr txBox="1"/>
          <p:nvPr/>
        </p:nvSpPr>
        <p:spPr>
          <a:xfrm>
            <a:off x="1269750" y="148225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Requirements</a:t>
            </a:r>
            <a:endParaRPr sz="4500"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17654" l="33155" r="10554" t="12066"/>
          <a:stretch/>
        </p:blipFill>
        <p:spPr>
          <a:xfrm>
            <a:off x="1935400" y="933175"/>
            <a:ext cx="5273206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-4579785" y="-30809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3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31"/>
          <p:cNvSpPr txBox="1"/>
          <p:nvPr/>
        </p:nvSpPr>
        <p:spPr>
          <a:xfrm>
            <a:off x="1269750" y="354524"/>
            <a:ext cx="660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 (Constraints) Requirements</a:t>
            </a:r>
            <a:endParaRPr sz="4500"/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4">
            <a:alphaModFix/>
          </a:blip>
          <a:srcRect b="70216" l="31976" r="32180" t="11777"/>
          <a:stretch/>
        </p:blipFill>
        <p:spPr>
          <a:xfrm>
            <a:off x="1055700" y="2057375"/>
            <a:ext cx="7032576" cy="220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/>
          <p:nvPr/>
        </p:nvSpPr>
        <p:spPr>
          <a:xfrm>
            <a:off x="-4793535" y="-309429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32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32"/>
          <p:cNvSpPr txBox="1"/>
          <p:nvPr/>
        </p:nvSpPr>
        <p:spPr>
          <a:xfrm>
            <a:off x="1269750" y="354524"/>
            <a:ext cx="660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Non-Functional (Quality) Requirements</a:t>
            </a:r>
            <a:endParaRPr sz="4500"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 b="49044" l="33443" r="10499" t="19321"/>
          <a:stretch/>
        </p:blipFill>
        <p:spPr>
          <a:xfrm>
            <a:off x="729987" y="1972050"/>
            <a:ext cx="7684024" cy="27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-4793535" y="-309429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33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33"/>
          <p:cNvSpPr txBox="1"/>
          <p:nvPr/>
        </p:nvSpPr>
        <p:spPr>
          <a:xfrm>
            <a:off x="1269750" y="354524"/>
            <a:ext cx="660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Domain (Business) Requirements</a:t>
            </a:r>
            <a:endParaRPr sz="5500"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4">
            <a:alphaModFix/>
          </a:blip>
          <a:srcRect b="43297" l="33256" r="10443" t="24472"/>
          <a:stretch/>
        </p:blipFill>
        <p:spPr>
          <a:xfrm>
            <a:off x="881450" y="2156600"/>
            <a:ext cx="7381100" cy="26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